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Shadows Into Light Two" charset="1" panose="02000506000000020004"/>
      <p:regular r:id="rId18"/>
    </p:embeddedFont>
    <p:embeddedFont>
      <p:font typeface="Montserrat" charset="1" panose="000005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5914" y="-9500733"/>
            <a:ext cx="19722356" cy="27805079"/>
          </a:xfrm>
          <a:custGeom>
            <a:avLst/>
            <a:gdLst/>
            <a:ahLst/>
            <a:cxnLst/>
            <a:rect r="r" b="b" t="t" l="l"/>
            <a:pathLst>
              <a:path h="27805079" w="19722356">
                <a:moveTo>
                  <a:pt x="0" y="0"/>
                </a:moveTo>
                <a:lnTo>
                  <a:pt x="19722355" y="0"/>
                </a:lnTo>
                <a:lnTo>
                  <a:pt x="19722355" y="27805079"/>
                </a:lnTo>
                <a:lnTo>
                  <a:pt x="0" y="27805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</a:blip>
            <a:stretch>
              <a:fillRect l="0" t="-3198" r="0" b="-319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34958" y="897897"/>
            <a:ext cx="16418085" cy="8491205"/>
            <a:chOff x="0" y="0"/>
            <a:chExt cx="4324105" cy="22363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24105" cy="2236367"/>
            </a:xfrm>
            <a:custGeom>
              <a:avLst/>
              <a:gdLst/>
              <a:ahLst/>
              <a:cxnLst/>
              <a:rect r="r" b="b" t="t" l="l"/>
              <a:pathLst>
                <a:path h="2236367" w="4324105">
                  <a:moveTo>
                    <a:pt x="0" y="0"/>
                  </a:moveTo>
                  <a:lnTo>
                    <a:pt x="4324105" y="0"/>
                  </a:lnTo>
                  <a:lnTo>
                    <a:pt x="4324105" y="2236367"/>
                  </a:lnTo>
                  <a:lnTo>
                    <a:pt x="0" y="22363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24105" cy="2274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574540" y="1191355"/>
            <a:ext cx="9269490" cy="1174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12"/>
              </a:lnSpc>
              <a:spcBef>
                <a:spcPct val="0"/>
              </a:spcBef>
            </a:pPr>
            <a:r>
              <a:rPr lang="en-US" sz="6937">
                <a:solidFill>
                  <a:srgbClr val="000000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Rozmowa wstępna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507854" y="3138557"/>
            <a:ext cx="14156869" cy="4432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92"/>
              </a:lnSpc>
            </a:pPr>
            <a:r>
              <a:rPr lang="en-US" sz="38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1. What is your dream Halloween costume?</a:t>
            </a:r>
          </a:p>
          <a:p>
            <a:pPr algn="l">
              <a:lnSpc>
                <a:spcPts val="7192"/>
              </a:lnSpc>
            </a:pPr>
            <a:r>
              <a:rPr lang="en-US" sz="38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2. Do you go trick-or-treating?</a:t>
            </a:r>
          </a:p>
          <a:p>
            <a:pPr algn="l">
              <a:lnSpc>
                <a:spcPts val="7192"/>
              </a:lnSpc>
            </a:pPr>
            <a:r>
              <a:rPr lang="en-US" sz="38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3. What do you usually do on Halloween?</a:t>
            </a:r>
          </a:p>
          <a:p>
            <a:pPr algn="l">
              <a:lnSpc>
                <a:spcPts val="7192"/>
              </a:lnSpc>
            </a:pPr>
            <a:r>
              <a:rPr lang="en-US" sz="38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4. Do you like scary stories?</a:t>
            </a:r>
          </a:p>
          <a:p>
            <a:pPr algn="l">
              <a:lnSpc>
                <a:spcPts val="7192"/>
              </a:lnSpc>
              <a:spcBef>
                <a:spcPct val="0"/>
              </a:spcBef>
            </a:pPr>
            <a:r>
              <a:rPr lang="en-US" sz="38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5. Who do you usually spend Halloween with?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919578" y="9401383"/>
            <a:ext cx="3899429" cy="771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4"/>
              </a:lnSpc>
              <a:spcBef>
                <a:spcPct val="0"/>
              </a:spcBef>
            </a:pPr>
            <a:r>
              <a:rPr lang="en-US" sz="4460">
                <a:solidFill>
                  <a:srgbClr val="022E4C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angielski z Olgą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5914" y="-9500733"/>
            <a:ext cx="19722356" cy="27805079"/>
          </a:xfrm>
          <a:custGeom>
            <a:avLst/>
            <a:gdLst/>
            <a:ahLst/>
            <a:cxnLst/>
            <a:rect r="r" b="b" t="t" l="l"/>
            <a:pathLst>
              <a:path h="27805079" w="19722356">
                <a:moveTo>
                  <a:pt x="0" y="0"/>
                </a:moveTo>
                <a:lnTo>
                  <a:pt x="19722355" y="0"/>
                </a:lnTo>
                <a:lnTo>
                  <a:pt x="19722355" y="27805079"/>
                </a:lnTo>
                <a:lnTo>
                  <a:pt x="0" y="27805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</a:blip>
            <a:stretch>
              <a:fillRect l="0" t="-3198" r="0" b="-319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34958" y="897897"/>
            <a:ext cx="16418085" cy="8491205"/>
            <a:chOff x="0" y="0"/>
            <a:chExt cx="4324105" cy="22363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24105" cy="2236367"/>
            </a:xfrm>
            <a:custGeom>
              <a:avLst/>
              <a:gdLst/>
              <a:ahLst/>
              <a:cxnLst/>
              <a:rect r="r" b="b" t="t" l="l"/>
              <a:pathLst>
                <a:path h="2236367" w="4324105">
                  <a:moveTo>
                    <a:pt x="0" y="0"/>
                  </a:moveTo>
                  <a:lnTo>
                    <a:pt x="4324105" y="0"/>
                  </a:lnTo>
                  <a:lnTo>
                    <a:pt x="4324105" y="2236367"/>
                  </a:lnTo>
                  <a:lnTo>
                    <a:pt x="0" y="22363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24105" cy="2274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574540" y="4401807"/>
            <a:ext cx="3400060" cy="2992052"/>
          </a:xfrm>
          <a:custGeom>
            <a:avLst/>
            <a:gdLst/>
            <a:ahLst/>
            <a:cxnLst/>
            <a:rect r="r" b="b" t="t" l="l"/>
            <a:pathLst>
              <a:path h="2992052" w="3400060">
                <a:moveTo>
                  <a:pt x="0" y="0"/>
                </a:moveTo>
                <a:lnTo>
                  <a:pt x="3400060" y="0"/>
                </a:lnTo>
                <a:lnTo>
                  <a:pt x="3400060" y="2992052"/>
                </a:lnTo>
                <a:lnTo>
                  <a:pt x="0" y="29920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74540" y="1191355"/>
            <a:ext cx="5045655" cy="1174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12"/>
              </a:lnSpc>
              <a:spcBef>
                <a:spcPct val="0"/>
              </a:spcBef>
            </a:pPr>
            <a:r>
              <a:rPr lang="en-US" sz="6937">
                <a:solidFill>
                  <a:srgbClr val="000000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Zadanie 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826829" y="2700668"/>
            <a:ext cx="14156869" cy="13119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55"/>
              </a:lnSpc>
              <a:spcBef>
                <a:spcPct val="0"/>
              </a:spcBef>
            </a:pPr>
            <a:r>
              <a:rPr lang="en-US" sz="38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Przygotowujecie ze znaj</a:t>
            </a:r>
            <a:r>
              <a:rPr lang="en-US" sz="38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omymi halloweenową domówkę. W rozmowie z jednym z nich omów poniższe kwestie: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5359270" y="5897833"/>
            <a:ext cx="3400060" cy="2992052"/>
          </a:xfrm>
          <a:custGeom>
            <a:avLst/>
            <a:gdLst/>
            <a:ahLst/>
            <a:cxnLst/>
            <a:rect r="r" b="b" t="t" l="l"/>
            <a:pathLst>
              <a:path h="2992052" w="3400060">
                <a:moveTo>
                  <a:pt x="0" y="0"/>
                </a:moveTo>
                <a:lnTo>
                  <a:pt x="3400060" y="0"/>
                </a:lnTo>
                <a:lnTo>
                  <a:pt x="3400060" y="2992052"/>
                </a:lnTo>
                <a:lnTo>
                  <a:pt x="0" y="29920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144000" y="4401807"/>
            <a:ext cx="3400060" cy="2992052"/>
          </a:xfrm>
          <a:custGeom>
            <a:avLst/>
            <a:gdLst/>
            <a:ahLst/>
            <a:cxnLst/>
            <a:rect r="r" b="b" t="t" l="l"/>
            <a:pathLst>
              <a:path h="2992052" w="3400060">
                <a:moveTo>
                  <a:pt x="0" y="0"/>
                </a:moveTo>
                <a:lnTo>
                  <a:pt x="3400060" y="0"/>
                </a:lnTo>
                <a:lnTo>
                  <a:pt x="3400060" y="2992052"/>
                </a:lnTo>
                <a:lnTo>
                  <a:pt x="0" y="29920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925060" y="5897833"/>
            <a:ext cx="3400060" cy="2992052"/>
          </a:xfrm>
          <a:custGeom>
            <a:avLst/>
            <a:gdLst/>
            <a:ahLst/>
            <a:cxnLst/>
            <a:rect r="r" b="b" t="t" l="l"/>
            <a:pathLst>
              <a:path h="2992052" w="3400060">
                <a:moveTo>
                  <a:pt x="0" y="0"/>
                </a:moveTo>
                <a:lnTo>
                  <a:pt x="3400059" y="0"/>
                </a:lnTo>
                <a:lnTo>
                  <a:pt x="3400059" y="2992052"/>
                </a:lnTo>
                <a:lnTo>
                  <a:pt x="0" y="29920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098507" y="5814159"/>
            <a:ext cx="3486145" cy="64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55"/>
              </a:lnSpc>
              <a:spcBef>
                <a:spcPct val="0"/>
              </a:spcBef>
            </a:pPr>
            <a:r>
              <a:rPr lang="en-US" sz="38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dekoracje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877558" y="7327184"/>
            <a:ext cx="3486145" cy="64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55"/>
              </a:lnSpc>
              <a:spcBef>
                <a:spcPct val="0"/>
              </a:spcBef>
            </a:pPr>
            <a:r>
              <a:rPr lang="en-US" sz="38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przekąski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857375" y="5831158"/>
            <a:ext cx="3486145" cy="64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55"/>
              </a:lnSpc>
              <a:spcBef>
                <a:spcPct val="0"/>
              </a:spcBef>
            </a:pPr>
            <a:r>
              <a:rPr lang="en-US" sz="38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kustiumy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773155" y="7327184"/>
            <a:ext cx="3486145" cy="64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55"/>
              </a:lnSpc>
              <a:spcBef>
                <a:spcPct val="0"/>
              </a:spcBef>
            </a:pPr>
            <a:r>
              <a:rPr lang="en-US" sz="38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zabawy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919578" y="9401383"/>
            <a:ext cx="3899429" cy="771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4"/>
              </a:lnSpc>
              <a:spcBef>
                <a:spcPct val="0"/>
              </a:spcBef>
            </a:pPr>
            <a:r>
              <a:rPr lang="en-US" sz="4460">
                <a:solidFill>
                  <a:srgbClr val="022E4C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angielski z Olgą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5914" y="-9500733"/>
            <a:ext cx="19722356" cy="27805079"/>
          </a:xfrm>
          <a:custGeom>
            <a:avLst/>
            <a:gdLst/>
            <a:ahLst/>
            <a:cxnLst/>
            <a:rect r="r" b="b" t="t" l="l"/>
            <a:pathLst>
              <a:path h="27805079" w="19722356">
                <a:moveTo>
                  <a:pt x="0" y="0"/>
                </a:moveTo>
                <a:lnTo>
                  <a:pt x="19722355" y="0"/>
                </a:lnTo>
                <a:lnTo>
                  <a:pt x="19722355" y="27805079"/>
                </a:lnTo>
                <a:lnTo>
                  <a:pt x="0" y="27805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</a:blip>
            <a:stretch>
              <a:fillRect l="0" t="-3198" r="0" b="-319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34958" y="897897"/>
            <a:ext cx="16418085" cy="8491205"/>
            <a:chOff x="0" y="0"/>
            <a:chExt cx="4324105" cy="22363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24105" cy="2236367"/>
            </a:xfrm>
            <a:custGeom>
              <a:avLst/>
              <a:gdLst/>
              <a:ahLst/>
              <a:cxnLst/>
              <a:rect r="r" b="b" t="t" l="l"/>
              <a:pathLst>
                <a:path h="2236367" w="4324105">
                  <a:moveTo>
                    <a:pt x="0" y="0"/>
                  </a:moveTo>
                  <a:lnTo>
                    <a:pt x="4324105" y="0"/>
                  </a:lnTo>
                  <a:lnTo>
                    <a:pt x="4324105" y="2236367"/>
                  </a:lnTo>
                  <a:lnTo>
                    <a:pt x="0" y="22363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24105" cy="2274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574540" y="1191355"/>
            <a:ext cx="9269490" cy="1174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12"/>
              </a:lnSpc>
              <a:spcBef>
                <a:spcPct val="0"/>
              </a:spcBef>
            </a:pPr>
            <a:r>
              <a:rPr lang="en-US" sz="6937">
                <a:solidFill>
                  <a:srgbClr val="000000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Zadanie 1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826829" y="2808198"/>
            <a:ext cx="14156869" cy="1322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55"/>
              </a:lnSpc>
              <a:spcBef>
                <a:spcPct val="0"/>
              </a:spcBef>
            </a:pPr>
            <a:r>
              <a:rPr lang="en-US" sz="382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 zależności od tego, jak potoczy się rozmowa, proszę włączyć do rozmowy wszystkie/wybrane punkty: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919578" y="9401383"/>
            <a:ext cx="3899429" cy="771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4"/>
              </a:lnSpc>
              <a:spcBef>
                <a:spcPct val="0"/>
              </a:spcBef>
            </a:pPr>
            <a:r>
              <a:rPr lang="en-US" sz="4460">
                <a:solidFill>
                  <a:srgbClr val="022E4C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angielski z Olgą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065566" y="4577928"/>
            <a:ext cx="13803727" cy="4064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40"/>
              </a:lnSpc>
            </a:pPr>
            <a:r>
              <a:rPr lang="en-US" sz="288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1. Proszę poprosić zdającego o dokładniejsze objaśnienie jakiejś kwestii. </a:t>
            </a:r>
          </a:p>
          <a:p>
            <a:pPr algn="l">
              <a:lnSpc>
                <a:spcPts val="4040"/>
              </a:lnSpc>
            </a:pPr>
            <a:r>
              <a:rPr lang="en-US" sz="288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2. Proszę grzecznie nie zgodzić się ze zdającym tak, aby musiał podać kolejne argumenty lub zaproponować inne rozwiązanie.</a:t>
            </a:r>
          </a:p>
          <a:p>
            <a:pPr algn="l">
              <a:lnSpc>
                <a:spcPts val="4040"/>
              </a:lnSpc>
            </a:pPr>
            <a:r>
              <a:rPr lang="en-US" sz="288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3. Uważa Pani/Pan, że klub może być lepszym miejscem na taką imprezę.</a:t>
            </a:r>
          </a:p>
          <a:p>
            <a:pPr algn="l">
              <a:lnSpc>
                <a:spcPts val="4040"/>
              </a:lnSpc>
            </a:pPr>
            <a:r>
              <a:rPr lang="en-US" sz="288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4. Martwi się Pani/Pan, że podczas domówki dojdzie do znaczących uszkodzeń.</a:t>
            </a:r>
          </a:p>
          <a:p>
            <a:pPr algn="l">
              <a:lnSpc>
                <a:spcPts val="4040"/>
              </a:lnSpc>
            </a:pPr>
            <a:r>
              <a:rPr lang="en-US" sz="288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5. Uważa Pani/Pan, że na imprezie powinny być tylko osoby pełnoletnie.</a:t>
            </a:r>
          </a:p>
          <a:p>
            <a:pPr algn="l">
              <a:lnSpc>
                <a:spcPts val="404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5914" y="-9500733"/>
            <a:ext cx="19722356" cy="27805079"/>
          </a:xfrm>
          <a:custGeom>
            <a:avLst/>
            <a:gdLst/>
            <a:ahLst/>
            <a:cxnLst/>
            <a:rect r="r" b="b" t="t" l="l"/>
            <a:pathLst>
              <a:path h="27805079" w="19722356">
                <a:moveTo>
                  <a:pt x="0" y="0"/>
                </a:moveTo>
                <a:lnTo>
                  <a:pt x="19722355" y="0"/>
                </a:lnTo>
                <a:lnTo>
                  <a:pt x="19722355" y="27805079"/>
                </a:lnTo>
                <a:lnTo>
                  <a:pt x="0" y="27805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</a:blip>
            <a:stretch>
              <a:fillRect l="0" t="-3198" r="0" b="-319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34958" y="897897"/>
            <a:ext cx="16418085" cy="8491205"/>
            <a:chOff x="0" y="0"/>
            <a:chExt cx="4324105" cy="22363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24105" cy="2236367"/>
            </a:xfrm>
            <a:custGeom>
              <a:avLst/>
              <a:gdLst/>
              <a:ahLst/>
              <a:cxnLst/>
              <a:rect r="r" b="b" t="t" l="l"/>
              <a:pathLst>
                <a:path h="2236367" w="4324105">
                  <a:moveTo>
                    <a:pt x="0" y="0"/>
                  </a:moveTo>
                  <a:lnTo>
                    <a:pt x="4324105" y="0"/>
                  </a:lnTo>
                  <a:lnTo>
                    <a:pt x="4324105" y="2236367"/>
                  </a:lnTo>
                  <a:lnTo>
                    <a:pt x="0" y="22363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24105" cy="2274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654245" y="897897"/>
            <a:ext cx="9291461" cy="8491205"/>
          </a:xfrm>
          <a:custGeom>
            <a:avLst/>
            <a:gdLst/>
            <a:ahLst/>
            <a:cxnLst/>
            <a:rect r="r" b="b" t="t" l="l"/>
            <a:pathLst>
              <a:path h="8491205" w="9291461">
                <a:moveTo>
                  <a:pt x="0" y="0"/>
                </a:moveTo>
                <a:lnTo>
                  <a:pt x="9291461" y="0"/>
                </a:lnTo>
                <a:lnTo>
                  <a:pt x="9291461" y="8491206"/>
                </a:lnTo>
                <a:lnTo>
                  <a:pt x="0" y="84912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74540" y="1191355"/>
            <a:ext cx="5045655" cy="1174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12"/>
              </a:lnSpc>
              <a:spcBef>
                <a:spcPct val="0"/>
              </a:spcBef>
            </a:pPr>
            <a:r>
              <a:rPr lang="en-US" sz="6937">
                <a:solidFill>
                  <a:srgbClr val="000000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Zadanie 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919578" y="9401383"/>
            <a:ext cx="3899429" cy="771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4"/>
              </a:lnSpc>
              <a:spcBef>
                <a:spcPct val="0"/>
              </a:spcBef>
            </a:pPr>
            <a:r>
              <a:rPr lang="en-US" sz="4460">
                <a:solidFill>
                  <a:srgbClr val="022E4C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angielski z Olgą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5914" y="-9500733"/>
            <a:ext cx="19722356" cy="27805079"/>
          </a:xfrm>
          <a:custGeom>
            <a:avLst/>
            <a:gdLst/>
            <a:ahLst/>
            <a:cxnLst/>
            <a:rect r="r" b="b" t="t" l="l"/>
            <a:pathLst>
              <a:path h="27805079" w="19722356">
                <a:moveTo>
                  <a:pt x="0" y="0"/>
                </a:moveTo>
                <a:lnTo>
                  <a:pt x="19722355" y="0"/>
                </a:lnTo>
                <a:lnTo>
                  <a:pt x="19722355" y="27805079"/>
                </a:lnTo>
                <a:lnTo>
                  <a:pt x="0" y="27805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</a:blip>
            <a:stretch>
              <a:fillRect l="0" t="-3198" r="0" b="-319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34958" y="897897"/>
            <a:ext cx="16418085" cy="8491205"/>
            <a:chOff x="0" y="0"/>
            <a:chExt cx="4324105" cy="22363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24105" cy="2236367"/>
            </a:xfrm>
            <a:custGeom>
              <a:avLst/>
              <a:gdLst/>
              <a:ahLst/>
              <a:cxnLst/>
              <a:rect r="r" b="b" t="t" l="l"/>
              <a:pathLst>
                <a:path h="2236367" w="4324105">
                  <a:moveTo>
                    <a:pt x="0" y="0"/>
                  </a:moveTo>
                  <a:lnTo>
                    <a:pt x="4324105" y="0"/>
                  </a:lnTo>
                  <a:lnTo>
                    <a:pt x="4324105" y="2236367"/>
                  </a:lnTo>
                  <a:lnTo>
                    <a:pt x="0" y="22363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24105" cy="2274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574540" y="1191355"/>
            <a:ext cx="5045655" cy="1174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12"/>
              </a:lnSpc>
              <a:spcBef>
                <a:spcPct val="0"/>
              </a:spcBef>
            </a:pPr>
            <a:r>
              <a:rPr lang="en-US" sz="6937">
                <a:solidFill>
                  <a:srgbClr val="000000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Zadanie 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74540" y="3239564"/>
            <a:ext cx="15083384" cy="478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00"/>
              </a:lnSpc>
            </a:pPr>
            <a:r>
              <a:rPr lang="en-US" sz="457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1. In your opinion, what is going to happen next?</a:t>
            </a:r>
          </a:p>
          <a:p>
            <a:pPr algn="l">
              <a:lnSpc>
                <a:spcPts val="6400"/>
              </a:lnSpc>
            </a:pPr>
          </a:p>
          <a:p>
            <a:pPr algn="l">
              <a:lnSpc>
                <a:spcPts val="6400"/>
              </a:lnSpc>
              <a:spcBef>
                <a:spcPct val="0"/>
              </a:spcBef>
            </a:pPr>
            <a:r>
              <a:rPr lang="en-US" sz="457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2. What is your fav</a:t>
            </a:r>
            <a:r>
              <a:rPr lang="en-US" sz="457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ourite Halloween tradition?</a:t>
            </a:r>
          </a:p>
          <a:p>
            <a:pPr algn="l">
              <a:lnSpc>
                <a:spcPts val="6400"/>
              </a:lnSpc>
              <a:spcBef>
                <a:spcPct val="0"/>
              </a:spcBef>
            </a:pPr>
          </a:p>
          <a:p>
            <a:pPr algn="l">
              <a:lnSpc>
                <a:spcPts val="6400"/>
              </a:lnSpc>
              <a:spcBef>
                <a:spcPct val="0"/>
              </a:spcBef>
            </a:pPr>
            <a:r>
              <a:rPr lang="en-US" sz="457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3. Tell me about a situation when you or </a:t>
            </a:r>
          </a:p>
          <a:p>
            <a:pPr algn="l">
              <a:lnSpc>
                <a:spcPts val="6400"/>
              </a:lnSpc>
              <a:spcBef>
                <a:spcPct val="0"/>
              </a:spcBef>
            </a:pPr>
            <a:r>
              <a:rPr lang="en-US" sz="457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someone you know got into trouble.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919578" y="9401383"/>
            <a:ext cx="3899429" cy="771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4"/>
              </a:lnSpc>
              <a:spcBef>
                <a:spcPct val="0"/>
              </a:spcBef>
            </a:pPr>
            <a:r>
              <a:rPr lang="en-US" sz="4460">
                <a:solidFill>
                  <a:srgbClr val="022E4C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angielski z Olgą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5914" y="-9500733"/>
            <a:ext cx="19722356" cy="27805079"/>
          </a:xfrm>
          <a:custGeom>
            <a:avLst/>
            <a:gdLst/>
            <a:ahLst/>
            <a:cxnLst/>
            <a:rect r="r" b="b" t="t" l="l"/>
            <a:pathLst>
              <a:path h="27805079" w="19722356">
                <a:moveTo>
                  <a:pt x="0" y="0"/>
                </a:moveTo>
                <a:lnTo>
                  <a:pt x="19722355" y="0"/>
                </a:lnTo>
                <a:lnTo>
                  <a:pt x="19722355" y="27805079"/>
                </a:lnTo>
                <a:lnTo>
                  <a:pt x="0" y="27805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</a:blip>
            <a:stretch>
              <a:fillRect l="0" t="-3198" r="0" b="-319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34958" y="897897"/>
            <a:ext cx="16418085" cy="8491205"/>
            <a:chOff x="0" y="0"/>
            <a:chExt cx="4324105" cy="22363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24105" cy="2236367"/>
            </a:xfrm>
            <a:custGeom>
              <a:avLst/>
              <a:gdLst/>
              <a:ahLst/>
              <a:cxnLst/>
              <a:rect r="r" b="b" t="t" l="l"/>
              <a:pathLst>
                <a:path h="2236367" w="4324105">
                  <a:moveTo>
                    <a:pt x="0" y="0"/>
                  </a:moveTo>
                  <a:lnTo>
                    <a:pt x="4324105" y="0"/>
                  </a:lnTo>
                  <a:lnTo>
                    <a:pt x="4324105" y="2236367"/>
                  </a:lnTo>
                  <a:lnTo>
                    <a:pt x="0" y="22363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24105" cy="2274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6768987" y="1028700"/>
            <a:ext cx="10505367" cy="8229600"/>
          </a:xfrm>
          <a:custGeom>
            <a:avLst/>
            <a:gdLst/>
            <a:ahLst/>
            <a:cxnLst/>
            <a:rect r="r" b="b" t="t" l="l"/>
            <a:pathLst>
              <a:path h="8229600" w="10505367">
                <a:moveTo>
                  <a:pt x="0" y="0"/>
                </a:moveTo>
                <a:lnTo>
                  <a:pt x="10505367" y="0"/>
                </a:lnTo>
                <a:lnTo>
                  <a:pt x="1050536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574540" y="1191355"/>
            <a:ext cx="5045655" cy="1174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12"/>
              </a:lnSpc>
              <a:spcBef>
                <a:spcPct val="0"/>
              </a:spcBef>
            </a:pPr>
            <a:r>
              <a:rPr lang="en-US" sz="6937">
                <a:solidFill>
                  <a:srgbClr val="000000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Zadanie 3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01620" y="2942939"/>
            <a:ext cx="5467367" cy="4372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91"/>
              </a:lnSpc>
              <a:spcBef>
                <a:spcPct val="0"/>
              </a:spcBef>
            </a:pPr>
            <a:r>
              <a:rPr lang="en-US" sz="445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Przyjaciółka prosi Cię o pomoc w wyborze k</a:t>
            </a:r>
            <a:r>
              <a:rPr lang="en-US" sz="445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ostiumu halloweenowego. Przyjrzyj się tym propozycjom: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845618" y="1321118"/>
            <a:ext cx="869632" cy="869632"/>
            <a:chOff x="0" y="0"/>
            <a:chExt cx="1159510" cy="115951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49897" y="42556"/>
              <a:ext cx="1042303" cy="1065787"/>
            </a:xfrm>
            <a:custGeom>
              <a:avLst/>
              <a:gdLst/>
              <a:ahLst/>
              <a:cxnLst/>
              <a:rect r="r" b="b" t="t" l="l"/>
              <a:pathLst>
                <a:path h="1065787" w="1042303">
                  <a:moveTo>
                    <a:pt x="1042303" y="374004"/>
                  </a:moveTo>
                  <a:cubicBezTo>
                    <a:pt x="1042303" y="710554"/>
                    <a:pt x="1002933" y="796914"/>
                    <a:pt x="952133" y="861684"/>
                  </a:cubicBezTo>
                  <a:cubicBezTo>
                    <a:pt x="901333" y="926454"/>
                    <a:pt x="826403" y="984874"/>
                    <a:pt x="751473" y="1019164"/>
                  </a:cubicBezTo>
                  <a:cubicBezTo>
                    <a:pt x="676543" y="1053454"/>
                    <a:pt x="582563" y="1069964"/>
                    <a:pt x="500013" y="1064884"/>
                  </a:cubicBezTo>
                  <a:cubicBezTo>
                    <a:pt x="417463" y="1059804"/>
                    <a:pt x="327293" y="1031864"/>
                    <a:pt x="256173" y="988684"/>
                  </a:cubicBezTo>
                  <a:cubicBezTo>
                    <a:pt x="186323" y="946774"/>
                    <a:pt x="119013" y="879464"/>
                    <a:pt x="75833" y="808344"/>
                  </a:cubicBezTo>
                  <a:cubicBezTo>
                    <a:pt x="33923" y="738494"/>
                    <a:pt x="4713" y="647054"/>
                    <a:pt x="903" y="564504"/>
                  </a:cubicBezTo>
                  <a:cubicBezTo>
                    <a:pt x="-4177" y="481954"/>
                    <a:pt x="12333" y="389244"/>
                    <a:pt x="46623" y="314314"/>
                  </a:cubicBezTo>
                  <a:cubicBezTo>
                    <a:pt x="79643" y="238114"/>
                    <a:pt x="139333" y="163184"/>
                    <a:pt x="204103" y="112384"/>
                  </a:cubicBezTo>
                  <a:cubicBezTo>
                    <a:pt x="268873" y="61584"/>
                    <a:pt x="355233" y="23484"/>
                    <a:pt x="436513" y="8244"/>
                  </a:cubicBezTo>
                  <a:cubicBezTo>
                    <a:pt x="517793" y="-6996"/>
                    <a:pt x="613043" y="-646"/>
                    <a:pt x="691783" y="23484"/>
                  </a:cubicBezTo>
                  <a:cubicBezTo>
                    <a:pt x="770523" y="47614"/>
                    <a:pt x="910223" y="155564"/>
                    <a:pt x="910223" y="155564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9981248" y="1343025"/>
            <a:ext cx="869632" cy="869632"/>
            <a:chOff x="0" y="0"/>
            <a:chExt cx="1159510" cy="115951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49944" y="43178"/>
              <a:ext cx="1043526" cy="1066389"/>
            </a:xfrm>
            <a:custGeom>
              <a:avLst/>
              <a:gdLst/>
              <a:ahLst/>
              <a:cxnLst/>
              <a:rect r="r" b="b" t="t" l="l"/>
              <a:pathLst>
                <a:path h="1066389" w="1043526">
                  <a:moveTo>
                    <a:pt x="1043526" y="374652"/>
                  </a:moveTo>
                  <a:cubicBezTo>
                    <a:pt x="1043526" y="709932"/>
                    <a:pt x="1004156" y="796292"/>
                    <a:pt x="953356" y="862332"/>
                  </a:cubicBezTo>
                  <a:cubicBezTo>
                    <a:pt x="902556" y="927102"/>
                    <a:pt x="827626" y="985522"/>
                    <a:pt x="752696" y="1019812"/>
                  </a:cubicBezTo>
                  <a:cubicBezTo>
                    <a:pt x="677766" y="1052832"/>
                    <a:pt x="583786" y="1070612"/>
                    <a:pt x="501236" y="1065532"/>
                  </a:cubicBezTo>
                  <a:cubicBezTo>
                    <a:pt x="418686" y="1060452"/>
                    <a:pt x="328516" y="1032512"/>
                    <a:pt x="257396" y="989332"/>
                  </a:cubicBezTo>
                  <a:cubicBezTo>
                    <a:pt x="187546" y="946152"/>
                    <a:pt x="120236" y="878842"/>
                    <a:pt x="77056" y="808992"/>
                  </a:cubicBezTo>
                  <a:cubicBezTo>
                    <a:pt x="33876" y="737872"/>
                    <a:pt x="5936" y="647702"/>
                    <a:pt x="856" y="565152"/>
                  </a:cubicBezTo>
                  <a:cubicBezTo>
                    <a:pt x="-4224" y="482602"/>
                    <a:pt x="13556" y="388622"/>
                    <a:pt x="47846" y="313692"/>
                  </a:cubicBezTo>
                  <a:cubicBezTo>
                    <a:pt x="80866" y="238762"/>
                    <a:pt x="139286" y="163832"/>
                    <a:pt x="205326" y="113032"/>
                  </a:cubicBezTo>
                  <a:cubicBezTo>
                    <a:pt x="270096" y="62232"/>
                    <a:pt x="356456" y="22862"/>
                    <a:pt x="437736" y="7622"/>
                  </a:cubicBezTo>
                  <a:cubicBezTo>
                    <a:pt x="519016" y="-6348"/>
                    <a:pt x="612996" y="-1268"/>
                    <a:pt x="693006" y="24132"/>
                  </a:cubicBezTo>
                  <a:cubicBezTo>
                    <a:pt x="771746" y="48262"/>
                    <a:pt x="911446" y="156212"/>
                    <a:pt x="911446" y="156212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10027920" y="1286827"/>
            <a:ext cx="869632" cy="869632"/>
            <a:chOff x="0" y="0"/>
            <a:chExt cx="1159510" cy="115951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49943" y="42228"/>
              <a:ext cx="1042287" cy="1066070"/>
            </a:xfrm>
            <a:custGeom>
              <a:avLst/>
              <a:gdLst/>
              <a:ahLst/>
              <a:cxnLst/>
              <a:rect r="r" b="b" t="t" l="l"/>
              <a:pathLst>
                <a:path h="1066070" w="1042287">
                  <a:moveTo>
                    <a:pt x="1042257" y="374332"/>
                  </a:moveTo>
                  <a:cubicBezTo>
                    <a:pt x="1043527" y="710882"/>
                    <a:pt x="1004157" y="797242"/>
                    <a:pt x="953357" y="862012"/>
                  </a:cubicBezTo>
                  <a:cubicBezTo>
                    <a:pt x="902557" y="926782"/>
                    <a:pt x="827627" y="985202"/>
                    <a:pt x="752697" y="1019492"/>
                  </a:cubicBezTo>
                  <a:cubicBezTo>
                    <a:pt x="676497" y="1052512"/>
                    <a:pt x="583787" y="1070292"/>
                    <a:pt x="501237" y="1065212"/>
                  </a:cubicBezTo>
                  <a:cubicBezTo>
                    <a:pt x="418687" y="1060132"/>
                    <a:pt x="328517" y="1032192"/>
                    <a:pt x="257397" y="989012"/>
                  </a:cubicBezTo>
                  <a:cubicBezTo>
                    <a:pt x="186277" y="947102"/>
                    <a:pt x="120237" y="879792"/>
                    <a:pt x="77057" y="808672"/>
                  </a:cubicBezTo>
                  <a:cubicBezTo>
                    <a:pt x="33877" y="737552"/>
                    <a:pt x="5937" y="647382"/>
                    <a:pt x="857" y="564832"/>
                  </a:cubicBezTo>
                  <a:cubicBezTo>
                    <a:pt x="-4223" y="482282"/>
                    <a:pt x="13557" y="389572"/>
                    <a:pt x="46577" y="313372"/>
                  </a:cubicBezTo>
                  <a:cubicBezTo>
                    <a:pt x="80867" y="238442"/>
                    <a:pt x="139287" y="163512"/>
                    <a:pt x="204057" y="112712"/>
                  </a:cubicBezTo>
                  <a:cubicBezTo>
                    <a:pt x="270097" y="61912"/>
                    <a:pt x="356457" y="22542"/>
                    <a:pt x="437737" y="8572"/>
                  </a:cubicBezTo>
                  <a:cubicBezTo>
                    <a:pt x="519017" y="-6668"/>
                    <a:pt x="612997" y="-1588"/>
                    <a:pt x="691737" y="23812"/>
                  </a:cubicBezTo>
                  <a:cubicBezTo>
                    <a:pt x="771747" y="47942"/>
                    <a:pt x="910177" y="155892"/>
                    <a:pt x="910177" y="155892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3750290" y="1389698"/>
            <a:ext cx="869632" cy="869632"/>
            <a:chOff x="0" y="0"/>
            <a:chExt cx="1159510" cy="115951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49943" y="42556"/>
              <a:ext cx="1042287" cy="1067010"/>
            </a:xfrm>
            <a:custGeom>
              <a:avLst/>
              <a:gdLst/>
              <a:ahLst/>
              <a:cxnLst/>
              <a:rect r="r" b="b" t="t" l="l"/>
              <a:pathLst>
                <a:path h="1067010" w="1042287">
                  <a:moveTo>
                    <a:pt x="1042257" y="374004"/>
                  </a:moveTo>
                  <a:cubicBezTo>
                    <a:pt x="1043527" y="710554"/>
                    <a:pt x="1004157" y="796914"/>
                    <a:pt x="953357" y="861684"/>
                  </a:cubicBezTo>
                  <a:cubicBezTo>
                    <a:pt x="902557" y="927724"/>
                    <a:pt x="827627" y="986144"/>
                    <a:pt x="752697" y="1019164"/>
                  </a:cubicBezTo>
                  <a:cubicBezTo>
                    <a:pt x="676497" y="1053454"/>
                    <a:pt x="583787" y="1071234"/>
                    <a:pt x="501237" y="1066154"/>
                  </a:cubicBezTo>
                  <a:cubicBezTo>
                    <a:pt x="418687" y="1061074"/>
                    <a:pt x="328517" y="1031864"/>
                    <a:pt x="257397" y="989954"/>
                  </a:cubicBezTo>
                  <a:cubicBezTo>
                    <a:pt x="186277" y="946774"/>
                    <a:pt x="118967" y="879464"/>
                    <a:pt x="77057" y="809614"/>
                  </a:cubicBezTo>
                  <a:cubicBezTo>
                    <a:pt x="33877" y="738494"/>
                    <a:pt x="5937" y="648324"/>
                    <a:pt x="857" y="565774"/>
                  </a:cubicBezTo>
                  <a:cubicBezTo>
                    <a:pt x="-4223" y="483224"/>
                    <a:pt x="13557" y="389244"/>
                    <a:pt x="46577" y="314314"/>
                  </a:cubicBezTo>
                  <a:cubicBezTo>
                    <a:pt x="80867" y="239384"/>
                    <a:pt x="139287" y="164454"/>
                    <a:pt x="204057" y="113654"/>
                  </a:cubicBezTo>
                  <a:cubicBezTo>
                    <a:pt x="270097" y="62854"/>
                    <a:pt x="356457" y="23484"/>
                    <a:pt x="437737" y="8244"/>
                  </a:cubicBezTo>
                  <a:cubicBezTo>
                    <a:pt x="519017" y="-6996"/>
                    <a:pt x="612997" y="-646"/>
                    <a:pt x="691737" y="23484"/>
                  </a:cubicBezTo>
                  <a:cubicBezTo>
                    <a:pt x="770477" y="48884"/>
                    <a:pt x="910177" y="155564"/>
                    <a:pt x="910177" y="155564"/>
                  </a:cubicBezTo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7200160" y="1494680"/>
            <a:ext cx="3262576" cy="764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79"/>
              </a:lnSpc>
              <a:spcBef>
                <a:spcPct val="0"/>
              </a:spcBef>
            </a:pPr>
            <a:r>
              <a:rPr lang="en-US" sz="4485">
                <a:solidFill>
                  <a:srgbClr val="000000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1.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390382" y="1494680"/>
            <a:ext cx="3262576" cy="764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79"/>
              </a:lnSpc>
              <a:spcBef>
                <a:spcPct val="0"/>
              </a:spcBef>
            </a:pPr>
            <a:r>
              <a:rPr lang="en-US" sz="4485">
                <a:solidFill>
                  <a:srgbClr val="000000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2.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996724" y="1420060"/>
            <a:ext cx="3262576" cy="764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79"/>
              </a:lnSpc>
              <a:spcBef>
                <a:spcPct val="0"/>
              </a:spcBef>
            </a:pPr>
            <a:r>
              <a:rPr lang="en-US" sz="4485">
                <a:solidFill>
                  <a:srgbClr val="000000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3.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919578" y="9401383"/>
            <a:ext cx="3899429" cy="771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4"/>
              </a:lnSpc>
              <a:spcBef>
                <a:spcPct val="0"/>
              </a:spcBef>
            </a:pPr>
            <a:r>
              <a:rPr lang="en-US" sz="4460">
                <a:solidFill>
                  <a:srgbClr val="022E4C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angielski z Olgą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5914" y="-9500733"/>
            <a:ext cx="19722356" cy="27805079"/>
          </a:xfrm>
          <a:custGeom>
            <a:avLst/>
            <a:gdLst/>
            <a:ahLst/>
            <a:cxnLst/>
            <a:rect r="r" b="b" t="t" l="l"/>
            <a:pathLst>
              <a:path h="27805079" w="19722356">
                <a:moveTo>
                  <a:pt x="0" y="0"/>
                </a:moveTo>
                <a:lnTo>
                  <a:pt x="19722355" y="0"/>
                </a:lnTo>
                <a:lnTo>
                  <a:pt x="19722355" y="27805079"/>
                </a:lnTo>
                <a:lnTo>
                  <a:pt x="0" y="27805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</a:blip>
            <a:stretch>
              <a:fillRect l="0" t="-3198" r="0" b="-319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34958" y="897897"/>
            <a:ext cx="16418085" cy="8491205"/>
            <a:chOff x="0" y="0"/>
            <a:chExt cx="4324105" cy="22363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24105" cy="2236367"/>
            </a:xfrm>
            <a:custGeom>
              <a:avLst/>
              <a:gdLst/>
              <a:ahLst/>
              <a:cxnLst/>
              <a:rect r="r" b="b" t="t" l="l"/>
              <a:pathLst>
                <a:path h="2236367" w="4324105">
                  <a:moveTo>
                    <a:pt x="0" y="0"/>
                  </a:moveTo>
                  <a:lnTo>
                    <a:pt x="4324105" y="0"/>
                  </a:lnTo>
                  <a:lnTo>
                    <a:pt x="4324105" y="2236367"/>
                  </a:lnTo>
                  <a:lnTo>
                    <a:pt x="0" y="22363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24105" cy="2274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574540" y="1191355"/>
            <a:ext cx="5045655" cy="1174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12"/>
              </a:lnSpc>
              <a:spcBef>
                <a:spcPct val="0"/>
              </a:spcBef>
            </a:pPr>
            <a:r>
              <a:rPr lang="en-US" sz="6937">
                <a:solidFill>
                  <a:srgbClr val="000000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Zadanie 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864654" y="2862506"/>
            <a:ext cx="14931704" cy="5839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91"/>
              </a:lnSpc>
            </a:pPr>
            <a:r>
              <a:rPr lang="en-US" sz="445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1. Do you think children should be allowed to go trick-or-treating without adult supervision?</a:t>
            </a:r>
          </a:p>
          <a:p>
            <a:pPr algn="l">
              <a:lnSpc>
                <a:spcPts val="5791"/>
              </a:lnSpc>
            </a:pPr>
            <a:r>
              <a:rPr lang="en-US" sz="445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2. In your opinion, why are horror films so popular with young people?</a:t>
            </a:r>
          </a:p>
          <a:p>
            <a:pPr algn="l">
              <a:lnSpc>
                <a:spcPts val="5791"/>
              </a:lnSpc>
              <a:spcBef>
                <a:spcPct val="0"/>
              </a:spcBef>
            </a:pPr>
            <a:r>
              <a:rPr lang="en-US" sz="445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3. Should people be encouraged </a:t>
            </a:r>
            <a:r>
              <a:rPr lang="en-US" sz="445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to give out healthy snacks instead of sweets on Halloween?</a:t>
            </a:r>
          </a:p>
          <a:p>
            <a:pPr algn="l">
              <a:lnSpc>
                <a:spcPts val="5791"/>
              </a:lnSpc>
              <a:spcBef>
                <a:spcPct val="0"/>
              </a:spcBef>
            </a:pPr>
            <a:r>
              <a:rPr lang="en-US" sz="445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4. If you could change one thing about Halloween, what would it be and why?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919578" y="9401383"/>
            <a:ext cx="3899429" cy="771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4"/>
              </a:lnSpc>
              <a:spcBef>
                <a:spcPct val="0"/>
              </a:spcBef>
            </a:pPr>
            <a:r>
              <a:rPr lang="en-US" sz="4460">
                <a:solidFill>
                  <a:srgbClr val="022E4C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angielski z Olgą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5914" y="-9500733"/>
            <a:ext cx="19722356" cy="27805079"/>
          </a:xfrm>
          <a:custGeom>
            <a:avLst/>
            <a:gdLst/>
            <a:ahLst/>
            <a:cxnLst/>
            <a:rect r="r" b="b" t="t" l="l"/>
            <a:pathLst>
              <a:path h="27805079" w="19722356">
                <a:moveTo>
                  <a:pt x="0" y="0"/>
                </a:moveTo>
                <a:lnTo>
                  <a:pt x="19722355" y="0"/>
                </a:lnTo>
                <a:lnTo>
                  <a:pt x="19722355" y="27805079"/>
                </a:lnTo>
                <a:lnTo>
                  <a:pt x="0" y="27805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</a:blip>
            <a:stretch>
              <a:fillRect l="0" t="-3198" r="0" b="-319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34958" y="897897"/>
            <a:ext cx="16418085" cy="8491205"/>
            <a:chOff x="0" y="0"/>
            <a:chExt cx="4324105" cy="22363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24105" cy="2236367"/>
            </a:xfrm>
            <a:custGeom>
              <a:avLst/>
              <a:gdLst/>
              <a:ahLst/>
              <a:cxnLst/>
              <a:rect r="r" b="b" t="t" l="l"/>
              <a:pathLst>
                <a:path h="2236367" w="4324105">
                  <a:moveTo>
                    <a:pt x="0" y="0"/>
                  </a:moveTo>
                  <a:lnTo>
                    <a:pt x="4324105" y="0"/>
                  </a:lnTo>
                  <a:lnTo>
                    <a:pt x="4324105" y="2236367"/>
                  </a:lnTo>
                  <a:lnTo>
                    <a:pt x="0" y="22363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24105" cy="2274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574540" y="1191355"/>
            <a:ext cx="14372570" cy="1174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12"/>
              </a:lnSpc>
              <a:spcBef>
                <a:spcPct val="0"/>
              </a:spcBef>
            </a:pPr>
            <a:r>
              <a:rPr lang="en-US" sz="6937">
                <a:solidFill>
                  <a:srgbClr val="000000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Matura podstawowa - wpis na blogu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57774" y="3177153"/>
            <a:ext cx="15372452" cy="5263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78"/>
              </a:lnSpc>
              <a:spcBef>
                <a:spcPct val="0"/>
              </a:spcBef>
            </a:pPr>
            <a:r>
              <a:rPr lang="en-US" sz="377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Przygotowujecie w szkole konkurs na najlepsze przebran</a:t>
            </a:r>
            <a:r>
              <a:rPr lang="en-US" sz="377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ie na Halloween. We wpisie na blogu:</a:t>
            </a:r>
          </a:p>
          <a:p>
            <a:pPr algn="l" marL="813982" indent="-406991" lvl="1">
              <a:lnSpc>
                <a:spcPts val="5278"/>
              </a:lnSpc>
              <a:spcBef>
                <a:spcPct val="0"/>
              </a:spcBef>
              <a:buFont typeface="Arial"/>
              <a:buChar char="•"/>
            </a:pPr>
            <a:r>
              <a:rPr lang="en-US" sz="377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napisz, jakie są Twoje obowiązki przy organizacji konkursu,</a:t>
            </a:r>
          </a:p>
          <a:p>
            <a:pPr algn="l" marL="813982" indent="-406991" lvl="1">
              <a:lnSpc>
                <a:spcPts val="5278"/>
              </a:lnSpc>
              <a:spcBef>
                <a:spcPct val="0"/>
              </a:spcBef>
              <a:buFont typeface="Arial"/>
              <a:buChar char="•"/>
            </a:pPr>
            <a:r>
              <a:rPr lang="en-US" sz="377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opisz warunki udziału w konkursie,</a:t>
            </a:r>
          </a:p>
          <a:p>
            <a:pPr algn="l" marL="813982" indent="-406991" lvl="1">
              <a:lnSpc>
                <a:spcPts val="5278"/>
              </a:lnSpc>
              <a:spcBef>
                <a:spcPct val="0"/>
              </a:spcBef>
              <a:buFont typeface="Arial"/>
              <a:buChar char="•"/>
            </a:pPr>
            <a:r>
              <a:rPr lang="en-US" sz="377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napisz, jakie nagrody są przewidziane dla zwycięzców,</a:t>
            </a:r>
          </a:p>
          <a:p>
            <a:pPr algn="l" marL="813982" indent="-406991" lvl="1">
              <a:lnSpc>
                <a:spcPts val="5278"/>
              </a:lnSpc>
              <a:spcBef>
                <a:spcPct val="0"/>
              </a:spcBef>
              <a:buFont typeface="Arial"/>
              <a:buChar char="•"/>
            </a:pPr>
            <a:r>
              <a:rPr lang="en-US" sz="377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opisz problem, który pojawił się w trakcie przygotowań do konkursu oraz jak sobie z nim poradziliście.</a:t>
            </a:r>
          </a:p>
          <a:p>
            <a:pPr algn="l">
              <a:lnSpc>
                <a:spcPts val="5278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3919578" y="9401383"/>
            <a:ext cx="3899429" cy="771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4"/>
              </a:lnSpc>
              <a:spcBef>
                <a:spcPct val="0"/>
              </a:spcBef>
            </a:pPr>
            <a:r>
              <a:rPr lang="en-US" sz="4460">
                <a:solidFill>
                  <a:srgbClr val="022E4C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angielski z Olgą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5914" y="-9500733"/>
            <a:ext cx="19722356" cy="27805079"/>
          </a:xfrm>
          <a:custGeom>
            <a:avLst/>
            <a:gdLst/>
            <a:ahLst/>
            <a:cxnLst/>
            <a:rect r="r" b="b" t="t" l="l"/>
            <a:pathLst>
              <a:path h="27805079" w="19722356">
                <a:moveTo>
                  <a:pt x="0" y="0"/>
                </a:moveTo>
                <a:lnTo>
                  <a:pt x="19722355" y="0"/>
                </a:lnTo>
                <a:lnTo>
                  <a:pt x="19722355" y="27805079"/>
                </a:lnTo>
                <a:lnTo>
                  <a:pt x="0" y="27805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</a:blip>
            <a:stretch>
              <a:fillRect l="0" t="-3198" r="0" b="-319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34958" y="897897"/>
            <a:ext cx="16418085" cy="8491205"/>
            <a:chOff x="0" y="0"/>
            <a:chExt cx="4324105" cy="22363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24105" cy="2236367"/>
            </a:xfrm>
            <a:custGeom>
              <a:avLst/>
              <a:gdLst/>
              <a:ahLst/>
              <a:cxnLst/>
              <a:rect r="r" b="b" t="t" l="l"/>
              <a:pathLst>
                <a:path h="2236367" w="4324105">
                  <a:moveTo>
                    <a:pt x="0" y="0"/>
                  </a:moveTo>
                  <a:lnTo>
                    <a:pt x="4324105" y="0"/>
                  </a:lnTo>
                  <a:lnTo>
                    <a:pt x="4324105" y="2236367"/>
                  </a:lnTo>
                  <a:lnTo>
                    <a:pt x="0" y="22363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24105" cy="2274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574540" y="1191355"/>
            <a:ext cx="14372570" cy="1174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12"/>
              </a:lnSpc>
              <a:spcBef>
                <a:spcPct val="0"/>
              </a:spcBef>
            </a:pPr>
            <a:r>
              <a:rPr lang="en-US" sz="6937">
                <a:solidFill>
                  <a:srgbClr val="000000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Matura rozszerzona - rozprawka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43237" y="3523432"/>
            <a:ext cx="15801526" cy="3154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51"/>
              </a:lnSpc>
              <a:spcBef>
                <a:spcPct val="0"/>
              </a:spcBef>
            </a:pPr>
            <a:r>
              <a:rPr lang="en-US" sz="453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Halloweenowe domówki to jedna z najchętniej organizowanych przez młodzież imprez. </a:t>
            </a:r>
          </a:p>
          <a:p>
            <a:pPr algn="l">
              <a:lnSpc>
                <a:spcPts val="6351"/>
              </a:lnSpc>
              <a:spcBef>
                <a:spcPct val="0"/>
              </a:spcBef>
            </a:pPr>
            <a:r>
              <a:rPr lang="en-US" sz="453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 rozprawce przedstaw zalety oraz wady organizowania tego konkretnego przyjęcia w domu.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919578" y="9401383"/>
            <a:ext cx="3899429" cy="771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4"/>
              </a:lnSpc>
              <a:spcBef>
                <a:spcPct val="0"/>
              </a:spcBef>
            </a:pPr>
            <a:r>
              <a:rPr lang="en-US" sz="4460">
                <a:solidFill>
                  <a:srgbClr val="022E4C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angielski z Olgą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5914" y="-9500733"/>
            <a:ext cx="19722356" cy="27805079"/>
          </a:xfrm>
          <a:custGeom>
            <a:avLst/>
            <a:gdLst/>
            <a:ahLst/>
            <a:cxnLst/>
            <a:rect r="r" b="b" t="t" l="l"/>
            <a:pathLst>
              <a:path h="27805079" w="19722356">
                <a:moveTo>
                  <a:pt x="0" y="0"/>
                </a:moveTo>
                <a:lnTo>
                  <a:pt x="19722355" y="0"/>
                </a:lnTo>
                <a:lnTo>
                  <a:pt x="19722355" y="27805079"/>
                </a:lnTo>
                <a:lnTo>
                  <a:pt x="0" y="27805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</a:blip>
            <a:stretch>
              <a:fillRect l="0" t="-3198" r="0" b="-319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34958" y="897897"/>
            <a:ext cx="16418085" cy="8491205"/>
            <a:chOff x="0" y="0"/>
            <a:chExt cx="4324105" cy="22363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24105" cy="2236367"/>
            </a:xfrm>
            <a:custGeom>
              <a:avLst/>
              <a:gdLst/>
              <a:ahLst/>
              <a:cxnLst/>
              <a:rect r="r" b="b" t="t" l="l"/>
              <a:pathLst>
                <a:path h="2236367" w="4324105">
                  <a:moveTo>
                    <a:pt x="0" y="0"/>
                  </a:moveTo>
                  <a:lnTo>
                    <a:pt x="4324105" y="0"/>
                  </a:lnTo>
                  <a:lnTo>
                    <a:pt x="4324105" y="2236367"/>
                  </a:lnTo>
                  <a:lnTo>
                    <a:pt x="0" y="22363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24105" cy="2274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574540" y="1191355"/>
            <a:ext cx="14372570" cy="1174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12"/>
              </a:lnSpc>
              <a:spcBef>
                <a:spcPct val="0"/>
              </a:spcBef>
            </a:pPr>
            <a:r>
              <a:rPr lang="en-US" sz="6937">
                <a:solidFill>
                  <a:srgbClr val="000000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Matura rozszerzona - artykuł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43237" y="3523432"/>
            <a:ext cx="15801526" cy="39503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51"/>
              </a:lnSpc>
              <a:spcBef>
                <a:spcPct val="0"/>
              </a:spcBef>
            </a:pPr>
            <a:r>
              <a:rPr lang="en-US" sz="453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 zeszłym roku podczas </a:t>
            </a:r>
            <a:r>
              <a:rPr lang="en-US" sz="453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Halloween w Twoim mieście doszło do aktów wandalizmu na tle tego święta. </a:t>
            </a:r>
          </a:p>
          <a:p>
            <a:pPr algn="l">
              <a:lnSpc>
                <a:spcPts val="6351"/>
              </a:lnSpc>
              <a:spcBef>
                <a:spcPct val="0"/>
              </a:spcBef>
            </a:pPr>
            <a:r>
              <a:rPr lang="en-US" sz="453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 artykule do lokalnej gazety opisz okoliczności tego zdarzenia oraz napisz, jakie kroki podjęto, by w tym roku podobny problem nie wystąpił.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919578" y="9401383"/>
            <a:ext cx="3899429" cy="771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4"/>
              </a:lnSpc>
              <a:spcBef>
                <a:spcPct val="0"/>
              </a:spcBef>
            </a:pPr>
            <a:r>
              <a:rPr lang="en-US" sz="4460">
                <a:solidFill>
                  <a:srgbClr val="022E4C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angielski z Olgą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5914" y="-9500733"/>
            <a:ext cx="19722356" cy="27805079"/>
          </a:xfrm>
          <a:custGeom>
            <a:avLst/>
            <a:gdLst/>
            <a:ahLst/>
            <a:cxnLst/>
            <a:rect r="r" b="b" t="t" l="l"/>
            <a:pathLst>
              <a:path h="27805079" w="19722356">
                <a:moveTo>
                  <a:pt x="0" y="0"/>
                </a:moveTo>
                <a:lnTo>
                  <a:pt x="19722355" y="0"/>
                </a:lnTo>
                <a:lnTo>
                  <a:pt x="19722355" y="27805079"/>
                </a:lnTo>
                <a:lnTo>
                  <a:pt x="0" y="27805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</a:blip>
            <a:stretch>
              <a:fillRect l="0" t="-3198" r="0" b="-319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34958" y="897897"/>
            <a:ext cx="16418085" cy="8491205"/>
            <a:chOff x="0" y="0"/>
            <a:chExt cx="4324105" cy="22363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24105" cy="2236367"/>
            </a:xfrm>
            <a:custGeom>
              <a:avLst/>
              <a:gdLst/>
              <a:ahLst/>
              <a:cxnLst/>
              <a:rect r="r" b="b" t="t" l="l"/>
              <a:pathLst>
                <a:path h="2236367" w="4324105">
                  <a:moveTo>
                    <a:pt x="0" y="0"/>
                  </a:moveTo>
                  <a:lnTo>
                    <a:pt x="4324105" y="0"/>
                  </a:lnTo>
                  <a:lnTo>
                    <a:pt x="4324105" y="2236367"/>
                  </a:lnTo>
                  <a:lnTo>
                    <a:pt x="0" y="22363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24105" cy="2274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574540" y="1191355"/>
            <a:ext cx="14372570" cy="1174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12"/>
              </a:lnSpc>
              <a:spcBef>
                <a:spcPct val="0"/>
              </a:spcBef>
            </a:pPr>
            <a:r>
              <a:rPr lang="en-US" sz="6937">
                <a:solidFill>
                  <a:srgbClr val="000000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Matura rozszerzona - list formalny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45063" y="3116127"/>
            <a:ext cx="15597874" cy="5542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51"/>
              </a:lnSpc>
              <a:spcBef>
                <a:spcPct val="0"/>
              </a:spcBef>
            </a:pPr>
            <a:r>
              <a:rPr lang="en-US" sz="453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Rada dzielnicy, w której mieszkasz zdecydowała, że zakazuje świętowania </a:t>
            </a:r>
            <a:r>
              <a:rPr lang="en-US" sz="453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Halloween w przestrzeni publicznej. W liście do rady przedstaw, dlaczego to święto jest tak lubiane przez dzieci i młodzież oraz zaproponuj rozwiązania, które mogłyby usatysfakcjonować zarówno mieszkańców dzielnicy, jak i młodzież.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919578" y="9401383"/>
            <a:ext cx="3899429" cy="771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4"/>
              </a:lnSpc>
              <a:spcBef>
                <a:spcPct val="0"/>
              </a:spcBef>
            </a:pPr>
            <a:r>
              <a:rPr lang="en-US" sz="4460">
                <a:solidFill>
                  <a:srgbClr val="022E4C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angielski z Olgą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5914" y="-9500733"/>
            <a:ext cx="19722356" cy="27805079"/>
          </a:xfrm>
          <a:custGeom>
            <a:avLst/>
            <a:gdLst/>
            <a:ahLst/>
            <a:cxnLst/>
            <a:rect r="r" b="b" t="t" l="l"/>
            <a:pathLst>
              <a:path h="27805079" w="19722356">
                <a:moveTo>
                  <a:pt x="0" y="0"/>
                </a:moveTo>
                <a:lnTo>
                  <a:pt x="19722355" y="0"/>
                </a:lnTo>
                <a:lnTo>
                  <a:pt x="19722355" y="27805079"/>
                </a:lnTo>
                <a:lnTo>
                  <a:pt x="0" y="27805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7000"/>
            </a:blip>
            <a:stretch>
              <a:fillRect l="0" t="-3198" r="0" b="-319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34958" y="897897"/>
            <a:ext cx="16418085" cy="8491205"/>
            <a:chOff x="0" y="0"/>
            <a:chExt cx="4324105" cy="22363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324105" cy="2236367"/>
            </a:xfrm>
            <a:custGeom>
              <a:avLst/>
              <a:gdLst/>
              <a:ahLst/>
              <a:cxnLst/>
              <a:rect r="r" b="b" t="t" l="l"/>
              <a:pathLst>
                <a:path h="2236367" w="4324105">
                  <a:moveTo>
                    <a:pt x="0" y="0"/>
                  </a:moveTo>
                  <a:lnTo>
                    <a:pt x="4324105" y="0"/>
                  </a:lnTo>
                  <a:lnTo>
                    <a:pt x="4324105" y="2236367"/>
                  </a:lnTo>
                  <a:lnTo>
                    <a:pt x="0" y="22363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324105" cy="2274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574540" y="1191355"/>
            <a:ext cx="14372570" cy="1174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12"/>
              </a:lnSpc>
              <a:spcBef>
                <a:spcPct val="0"/>
              </a:spcBef>
            </a:pPr>
            <a:r>
              <a:rPr lang="en-US" sz="6937">
                <a:solidFill>
                  <a:srgbClr val="000000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Matura dwujęzyczna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45063" y="3116127"/>
            <a:ext cx="15597874" cy="5542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51"/>
              </a:lnSpc>
              <a:spcBef>
                <a:spcPct val="0"/>
              </a:spcBef>
            </a:pPr>
            <a:r>
              <a:rPr lang="en-US" sz="453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Halloween jest jednym ze świąt, które pojawiło się w naszej kulturze jako efekt wpływów kultury anglosaskiej. Jako takie budzi więc sporo kontrowersji, zwłaszcz</a:t>
            </a:r>
            <a:r>
              <a:rPr lang="en-US" sz="4536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wśród starszych Polaków. W rozprawce przedstaw swoją opinię na ten temat, odnosząc się do aspektu rozrywkowego, społecznego oraz ekonomicznego tego święta.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919578" y="9401383"/>
            <a:ext cx="3899429" cy="771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4"/>
              </a:lnSpc>
              <a:spcBef>
                <a:spcPct val="0"/>
              </a:spcBef>
            </a:pPr>
            <a:r>
              <a:rPr lang="en-US" sz="4460">
                <a:solidFill>
                  <a:srgbClr val="022E4C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angielski z Olgą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DAHYAxgE86M</dc:identifier>
  <dcterms:modified xsi:type="dcterms:W3CDTF">2011-08-01T06:04:30Z</dcterms:modified>
  <cp:revision>1</cp:revision>
  <dc:title>Halloweenowa matura</dc:title>
</cp:coreProperties>
</file>